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Caveat"/>
      <p:regular r:id="rId18"/>
      <p:bold r:id="rId19"/>
    </p:embeddedFont>
    <p:embeddedFont>
      <p:font typeface="Abril Fatface"/>
      <p:regular r:id="rId20"/>
    </p:embeddedFont>
    <p:embeddedFont>
      <p:font typeface="Griffy"/>
      <p:regular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Barlow Condensed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Homemade Appl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brilFatface-regular.fntdata"/><Relationship Id="rId22" Type="http://schemas.openxmlformats.org/officeDocument/2006/relationships/font" Target="fonts/Poppins-regular.fntdata"/><Relationship Id="rId21" Type="http://schemas.openxmlformats.org/officeDocument/2006/relationships/font" Target="fonts/Griffy-regular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BarlowCondensed-italic.fntdata"/><Relationship Id="rId27" Type="http://schemas.openxmlformats.org/officeDocument/2006/relationships/font" Target="fonts/Barlow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omemadeAppl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51deb081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51deb081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251deb081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251deb081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4f6d422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24f6d422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b1e64a9ef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b1e64a9ef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51deb081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251deb081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24f6d422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24f6d422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51deb081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251deb081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51deb081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51deb081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51deb081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51deb081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51deb081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51deb081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look at our a sn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51deb081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251deb081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very high damage, close to epicenter, roads rendered useless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high damage, partly inaccessible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moderate damage, </a:t>
            </a:r>
            <a:r>
              <a:rPr lang="en"/>
              <a:t>partially</a:t>
            </a:r>
            <a:r>
              <a:rPr lang="en"/>
              <a:t> blocked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less damaged, </a:t>
            </a:r>
            <a:r>
              <a:rPr lang="en"/>
              <a:t>accessible</a:t>
            </a:r>
            <a:r>
              <a:rPr lang="en"/>
              <a:t> minor </a:t>
            </a:r>
            <a:r>
              <a:rPr lang="en"/>
              <a:t>repairs</a:t>
            </a:r>
            <a:r>
              <a:rPr lang="en"/>
              <a:t> needed to function effectively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very minor damage, completely accessible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/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1"/>
          <p:cNvGrpSpPr/>
          <p:nvPr/>
        </p:nvGrpSpPr>
        <p:grpSpPr>
          <a:xfrm flipH="1">
            <a:off x="21700" y="2918637"/>
            <a:ext cx="12245912" cy="3938882"/>
            <a:chOff x="4435" y="7748593"/>
            <a:chExt cx="12182563" cy="5161009"/>
          </a:xfrm>
        </p:grpSpPr>
        <p:sp>
          <p:nvSpPr>
            <p:cNvPr id="320" name="Google Shape;320;p1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1"/>
          <p:cNvSpPr txBox="1"/>
          <p:nvPr>
            <p:ph idx="1" type="subTitle"/>
          </p:nvPr>
        </p:nvSpPr>
        <p:spPr>
          <a:xfrm>
            <a:off x="565634" y="1729975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3" name="Google Shape;353;p11"/>
          <p:cNvSpPr txBox="1"/>
          <p:nvPr>
            <p:ph idx="2" type="subTitle"/>
          </p:nvPr>
        </p:nvSpPr>
        <p:spPr>
          <a:xfrm>
            <a:off x="564884" y="3334868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4" name="Google Shape;354;p11"/>
          <p:cNvSpPr txBox="1"/>
          <p:nvPr>
            <p:ph idx="3" type="subTitle"/>
          </p:nvPr>
        </p:nvSpPr>
        <p:spPr>
          <a:xfrm>
            <a:off x="564884" y="4939762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5" name="Google Shape;355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4" type="body"/>
          </p:nvPr>
        </p:nvSpPr>
        <p:spPr>
          <a:xfrm>
            <a:off x="565625" y="2167925"/>
            <a:ext cx="108975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7" name="Google Shape;357;p11"/>
          <p:cNvSpPr txBox="1"/>
          <p:nvPr>
            <p:ph idx="5" type="body"/>
          </p:nvPr>
        </p:nvSpPr>
        <p:spPr>
          <a:xfrm>
            <a:off x="564875" y="3761388"/>
            <a:ext cx="108975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8" name="Google Shape;358;p11"/>
          <p:cNvSpPr txBox="1"/>
          <p:nvPr>
            <p:ph idx="6" type="body"/>
          </p:nvPr>
        </p:nvSpPr>
        <p:spPr>
          <a:xfrm>
            <a:off x="564875" y="5353050"/>
            <a:ext cx="108990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9" name="Google Shape;359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362" name="Google Shape;362;p1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2"/>
          <p:cNvSpPr txBox="1"/>
          <p:nvPr>
            <p:ph idx="1" type="subTitle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5" name="Google Shape;395;p12"/>
          <p:cNvSpPr txBox="1"/>
          <p:nvPr>
            <p:ph idx="2" type="subTitle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6" name="Google Shape;396;p12"/>
          <p:cNvSpPr txBox="1"/>
          <p:nvPr>
            <p:ph idx="3" type="subTitle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7" name="Google Shape;397;p12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8" name="Google Shape;398;p12"/>
          <p:cNvSpPr txBox="1"/>
          <p:nvPr>
            <p:ph idx="4" type="body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99" name="Google Shape;399;p12"/>
          <p:cNvSpPr txBox="1"/>
          <p:nvPr>
            <p:ph idx="5" type="body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0" name="Google Shape;400;p12"/>
          <p:cNvSpPr txBox="1"/>
          <p:nvPr>
            <p:ph idx="6" type="body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1" name="Google Shape;401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13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04" name="Google Shape;404;p13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3"/>
          <p:cNvSpPr txBox="1"/>
          <p:nvPr>
            <p:ph hasCustomPrompt="1"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38" name="Google Shape;438;p13"/>
          <p:cNvSpPr txBox="1"/>
          <p:nvPr>
            <p:ph hasCustomPrompt="1"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/>
          <p:nvPr>
            <p:ph hasCustomPrompt="1"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1" name="Google Shape;441;p13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2" name="Google Shape;442;p13"/>
          <p:cNvSpPr txBox="1"/>
          <p:nvPr>
            <p:ph idx="6" type="body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3" name="Google Shape;443;p1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6" name="Google Shape;446;p14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7" name="Google Shape;447;p14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8" name="Google Shape;448;p14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9" name="Google Shape;449;p14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0" name="Google Shape;450;p14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1" name="Google Shape;451;p14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2" name="Google Shape;452;p14"/>
          <p:cNvSpPr txBox="1"/>
          <p:nvPr>
            <p:ph idx="7" type="body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3" name="Google Shape;453;p14"/>
          <p:cNvSpPr txBox="1"/>
          <p:nvPr>
            <p:ph idx="8" type="body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4" name="Google Shape;454;p14"/>
          <p:cNvSpPr txBox="1"/>
          <p:nvPr>
            <p:ph idx="9" type="body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5" name="Google Shape;455;p14"/>
          <p:cNvSpPr txBox="1"/>
          <p:nvPr>
            <p:ph idx="13" type="body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6" name="Google Shape;456;p14"/>
          <p:cNvSpPr txBox="1"/>
          <p:nvPr>
            <p:ph idx="14" type="body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7" name="Google Shape;457;p14"/>
          <p:cNvSpPr txBox="1"/>
          <p:nvPr>
            <p:ph idx="15" type="body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458" name="Google Shape;458;p14"/>
          <p:cNvGrpSpPr/>
          <p:nvPr/>
        </p:nvGrpSpPr>
        <p:grpSpPr>
          <a:xfrm rot="10800000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59" name="Google Shape;459;p1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5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94" name="Google Shape;494;p1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15"/>
          <p:cNvSpPr txBox="1"/>
          <p:nvPr>
            <p:ph idx="1" type="subTitle"/>
          </p:nvPr>
        </p:nvSpPr>
        <p:spPr>
          <a:xfrm>
            <a:off x="8378500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7" name="Google Shape;527;p15"/>
          <p:cNvSpPr txBox="1"/>
          <p:nvPr>
            <p:ph idx="2" type="subTitle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8" name="Google Shape;528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9" name="Google Shape;529;p15"/>
          <p:cNvSpPr txBox="1"/>
          <p:nvPr>
            <p:ph idx="3" type="body"/>
          </p:nvPr>
        </p:nvSpPr>
        <p:spPr>
          <a:xfrm>
            <a:off x="8378500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0" name="Google Shape;530;p15"/>
          <p:cNvSpPr txBox="1"/>
          <p:nvPr>
            <p:ph idx="4" type="body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1" name="Google Shape;531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34" name="Google Shape;534;p1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6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7" name="Google Shape;567;p16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8" name="Google Shape;568;p16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9" name="Google Shape;569;p16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0" name="Google Shape;570;p16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1" name="Google Shape;571;p16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2" name="Google Shape;572;p16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3" name="Google Shape;573;p16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4" name="Google Shape;574;p16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5" name="Google Shape;575;p16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6" name="Google Shape;576;p16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7" name="Google Shape;577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0" name="Google Shape;580;p17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581" name="Google Shape;581;p1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82" name="Google Shape;582;p1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7" name="Google Shape;617;p18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18" name="Google Shape;618;p18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19" name="Google Shape;619;p1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/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4" name="Google Shape;654;p19"/>
          <p:cNvSpPr txBox="1"/>
          <p:nvPr>
            <p:ph idx="1" type="body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/>
          <p:nvPr>
            <p:ph idx="1" type="subTitle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24" name="Google Shape;724;p20"/>
          <p:cNvSpPr txBox="1"/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25" name="Google Shape;725;p20"/>
          <p:cNvSpPr txBox="1"/>
          <p:nvPr>
            <p:ph idx="2" type="body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8" name="Google Shape;48;p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9" name="Google Shape;729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31" name="Google Shape;731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2" name="Google Shape;732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737" name="Google Shape;737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88" name="Google Shape;88;p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2" type="body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3" type="body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4" name="Google Shape;124;p5"/>
          <p:cNvSpPr txBox="1"/>
          <p:nvPr>
            <p:ph idx="4" type="body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9" name="Google Shape;129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33" name="Google Shape;133;p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34" name="Google Shape;134;p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69" name="Google Shape;169;p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7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2" name="Google Shape;202;p7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6" name="Google Shape;206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8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09" name="Google Shape;209;p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8"/>
          <p:cNvSpPr txBox="1"/>
          <p:nvPr>
            <p:ph idx="1" type="subTitle"/>
          </p:nvPr>
        </p:nvSpPr>
        <p:spPr>
          <a:xfrm>
            <a:off x="2474965" y="2530200"/>
            <a:ext cx="729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2" name="Google Shape;242;p8"/>
          <p:cNvSpPr txBox="1"/>
          <p:nvPr>
            <p:ph type="title"/>
          </p:nvPr>
        </p:nvSpPr>
        <p:spPr>
          <a:xfrm>
            <a:off x="2425525" y="1099400"/>
            <a:ext cx="7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3" name="Google Shape;243;p8"/>
          <p:cNvSpPr txBox="1"/>
          <p:nvPr>
            <p:ph idx="2" type="body"/>
          </p:nvPr>
        </p:nvSpPr>
        <p:spPr>
          <a:xfrm>
            <a:off x="2474975" y="3190375"/>
            <a:ext cx="7291500" cy="26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4" name="Google Shape;24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9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47" name="Google Shape;247;p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9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0" name="Google Shape;280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1" name="Google Shape;281;p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84" name="Google Shape;284;p1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0"/>
          <p:cNvSpPr txBox="1"/>
          <p:nvPr>
            <p:ph type="title"/>
          </p:nvPr>
        </p:nvSpPr>
        <p:spPr>
          <a:xfrm>
            <a:off x="548200" y="1992075"/>
            <a:ext cx="11095500" cy="3160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17" name="Google Shape;317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YJDYtT3e7PxoLz8qfaImJZocpNXMjsbc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YyCLB2JtHfKhRAmXRY5JXYJ1LEQ06k98/view" TargetMode="External"/><Relationship Id="rId6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336750" y="4323400"/>
            <a:ext cx="4374000" cy="1656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2"/>
          <p:cNvSpPr txBox="1"/>
          <p:nvPr>
            <p:ph idx="1" type="subTitle"/>
          </p:nvPr>
        </p:nvSpPr>
        <p:spPr>
          <a:xfrm>
            <a:off x="1624450" y="4576600"/>
            <a:ext cx="4086300" cy="114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2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Young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Colton Hill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Peterson</a:t>
            </a: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1407563" y="2194500"/>
            <a:ext cx="9595569" cy="8157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Seismic Activity on the</a:t>
            </a:r>
          </a:p>
        </p:txBody>
      </p:sp>
      <p:sp>
        <p:nvSpPr>
          <p:cNvPr id="745" name="Google Shape;745;p22"/>
          <p:cNvSpPr/>
          <p:nvPr/>
        </p:nvSpPr>
        <p:spPr>
          <a:xfrm>
            <a:off x="1407563" y="3138450"/>
            <a:ext cx="7456374" cy="6352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San Andreas Fault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1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Highly Affected (RDS 5-3)	</a:t>
            </a:r>
            <a:endParaRPr/>
          </a:p>
        </p:txBody>
      </p:sp>
      <p:sp>
        <p:nvSpPr>
          <p:cNvPr id="817" name="Google Shape;817;p31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Slightly Affected (RDS 3-1)</a:t>
            </a:r>
            <a:endParaRPr/>
          </a:p>
        </p:txBody>
      </p:sp>
      <p:sp>
        <p:nvSpPr>
          <p:cNvPr id="818" name="Google Shape;818;p31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Affected Highways</a:t>
            </a:r>
            <a:endParaRPr/>
          </a:p>
        </p:txBody>
      </p:sp>
      <p:sp>
        <p:nvSpPr>
          <p:cNvPr id="819" name="Google Shape;819;p31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ST-1,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US-101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ST-23, ST-33, ST-118,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I-405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ST-2,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I-10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I-110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ST-22,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I-710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I-605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ST-14, ST-138, ST-134,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I-210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ST-14,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I-15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ST-18,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US-395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ST-58, ST-79,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I-40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ST-62, ST-166,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I-8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, ST-7, </a:t>
            </a:r>
            <a:r>
              <a:rPr lang="en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US-95</a:t>
            </a:r>
            <a:endParaRPr sz="3100">
              <a:solidFill>
                <a:srgbClr val="FF0000"/>
              </a:solidFill>
            </a:endParaRPr>
          </a:p>
        </p:txBody>
      </p:sp>
      <p:sp>
        <p:nvSpPr>
          <p:cNvPr id="820" name="Google Shape;820;p31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ST-178, ST-48, ST-135, ST-99, ST-46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2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Troubles in Paraview</a:t>
            </a:r>
            <a:endParaRPr/>
          </a:p>
        </p:txBody>
      </p:sp>
      <p:sp>
        <p:nvSpPr>
          <p:cNvPr id="826" name="Google Shape;826;p32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Troubles Data Source</a:t>
            </a:r>
            <a:endParaRPr/>
          </a:p>
        </p:txBody>
      </p:sp>
      <p:sp>
        <p:nvSpPr>
          <p:cNvPr id="827" name="Google Shape;827;p32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828" name="Google Shape;828;p32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Data not in same coordinate system</a:t>
            </a:r>
            <a:endParaRPr b="1" sz="21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2100"/>
              <a:t>No clear mapping from velocity to damage</a:t>
            </a:r>
            <a:endParaRPr b="1" sz="21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2100"/>
              <a:t>Not much information on road damage caused by earthquakes</a:t>
            </a:r>
            <a:endParaRPr b="1" sz="21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829" name="Google Shape;829;p32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</a:t>
            </a:r>
            <a:r>
              <a:rPr b="1" lang="en"/>
              <a:t>conversion</a:t>
            </a:r>
            <a:r>
              <a:rPr b="1" lang="en"/>
              <a:t> </a:t>
            </a:r>
            <a:r>
              <a:rPr b="1" lang="en"/>
              <a:t>utilities</a:t>
            </a:r>
            <a:r>
              <a:rPr b="1" lang="en"/>
              <a:t> were broken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/>
              <a:t>Geographic positioning of data was wrong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/>
              <a:t>Dataset size was big, uncompressed inflated to 72G.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3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Questions</a:t>
            </a:r>
            <a:r>
              <a:rPr lang="en" strike="sngStrike"/>
              <a:t>?</a:t>
            </a:r>
            <a:endParaRPr strike="sngStrik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veat"/>
                <a:ea typeface="Caveat"/>
                <a:cs typeface="Caveat"/>
                <a:sym typeface="Caveat"/>
              </a:rPr>
              <a:t>Praises?</a:t>
            </a:r>
            <a:endParaRPr b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Motivations/Goals</a:t>
            </a:r>
            <a:endParaRPr/>
          </a:p>
        </p:txBody>
      </p:sp>
      <p:pic>
        <p:nvPicPr>
          <p:cNvPr id="751" name="Google Shape;7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0" y="2562525"/>
            <a:ext cx="6738213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925" y="2562525"/>
            <a:ext cx="4915850" cy="37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758" name="Google Shape;758;p24"/>
          <p:cNvSpPr txBox="1"/>
          <p:nvPr/>
        </p:nvSpPr>
        <p:spPr>
          <a:xfrm>
            <a:off x="415650" y="1651700"/>
            <a:ext cx="5680500" cy="7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Provided by 2006 IEEE Visualization Design Contest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Terashake 2.1 Simulation of a magnitude 7.7 earthquake occurring at the Southern San Andreas Fault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Computed using the San Diego SuperComputer (SDSC) DataStar computer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Validated by running simulations for historic earthquakes and comparing 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results to real-life measurements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9" name="Google Shape;7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425" y="1651705"/>
            <a:ext cx="4646618" cy="490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5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5"/>
          <p:cNvSpPr txBox="1"/>
          <p:nvPr/>
        </p:nvSpPr>
        <p:spPr>
          <a:xfrm>
            <a:off x="415650" y="1798025"/>
            <a:ext cx="113478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 Scalar 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fields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i="1"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X,Y,Z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) representing wave speed, separated into 227 timesteps each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○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~ 72GB of data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○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Combined into one volume using the calculator filter to get the magnitude:</a:t>
            </a:r>
            <a:b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sqrt(X^2 + Y^2 + Z^2)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CSV of 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California's</a:t>
            </a:r>
            <a:r>
              <a:rPr lang="en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overlays (Borders &amp; Highways) Latitude and Longitude Points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6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Paraview Pipeline</a:t>
            </a:r>
            <a:endParaRPr/>
          </a:p>
        </p:txBody>
      </p:sp>
      <p:sp>
        <p:nvSpPr>
          <p:cNvPr id="771" name="Google Shape;771;p26"/>
          <p:cNvSpPr txBox="1"/>
          <p:nvPr>
            <p:ph idx="1" type="body"/>
          </p:nvPr>
        </p:nvSpPr>
        <p:spPr>
          <a:xfrm>
            <a:off x="644050" y="2097700"/>
            <a:ext cx="61353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Convert Raw Files to VTK format using Python script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Load in X,Y,Z scalar </a:t>
            </a:r>
            <a:r>
              <a:rPr lang="en"/>
              <a:t>fields</a:t>
            </a:r>
            <a:r>
              <a:rPr lang="en"/>
              <a:t> as </a:t>
            </a:r>
            <a:r>
              <a:rPr lang="en"/>
              <a:t>time series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Append a Calculator attribute (mag)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Load and Table California’s Borders (CSV)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Scrape California’s Highways data into a CSV Map</a:t>
            </a:r>
            <a:endParaRPr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Adjust Transfer Function and wait…</a:t>
            </a:r>
            <a:endParaRPr/>
          </a:p>
        </p:txBody>
      </p:sp>
      <p:pic>
        <p:nvPicPr>
          <p:cNvPr id="772" name="Google Shape;7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350" y="913750"/>
            <a:ext cx="3812525" cy="56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7"/>
          <p:cNvSpPr txBox="1"/>
          <p:nvPr>
            <p:ph type="title"/>
          </p:nvPr>
        </p:nvSpPr>
        <p:spPr>
          <a:xfrm>
            <a:off x="415650" y="1925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pic>
        <p:nvPicPr>
          <p:cNvPr id="778" name="Google Shape;778;p27" title="cropped_color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2900"/>
            <a:ext cx="5811500" cy="4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7" title="cropped_red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0500" y="2102889"/>
            <a:ext cx="5811500" cy="4602712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7"/>
          <p:cNvSpPr txBox="1"/>
          <p:nvPr/>
        </p:nvSpPr>
        <p:spPr>
          <a:xfrm>
            <a:off x="1444300" y="1503250"/>
            <a:ext cx="29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Cropped Full </a:t>
            </a: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Spectrum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27"/>
          <p:cNvSpPr txBox="1"/>
          <p:nvPr/>
        </p:nvSpPr>
        <p:spPr>
          <a:xfrm>
            <a:off x="7909300" y="1503250"/>
            <a:ext cx="30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Cropped High Spectrum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8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Epicenter and Los Angeles</a:t>
            </a:r>
            <a:endParaRPr/>
          </a:p>
        </p:txBody>
      </p:sp>
      <p:pic>
        <p:nvPicPr>
          <p:cNvPr id="787" name="Google Shape;7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4105"/>
            <a:ext cx="7835147" cy="490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947" y="1804105"/>
            <a:ext cx="3899654" cy="286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9947" y="4816610"/>
            <a:ext cx="2962731" cy="188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29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Post-event Reverberations</a:t>
            </a:r>
            <a:endParaRPr/>
          </a:p>
        </p:txBody>
      </p:sp>
      <p:pic>
        <p:nvPicPr>
          <p:cNvPr id="795" name="Google Shape;7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874150"/>
            <a:ext cx="6315075" cy="41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9"/>
          <p:cNvPicPr preferRelativeResize="0"/>
          <p:nvPr/>
        </p:nvPicPr>
        <p:blipFill rotWithShape="1">
          <a:blip r:embed="rId4">
            <a:alphaModFix/>
          </a:blip>
          <a:srcRect b="15639" l="15950" r="-15950" t="-15639"/>
          <a:stretch/>
        </p:blipFill>
        <p:spPr>
          <a:xfrm>
            <a:off x="6457950" y="1025763"/>
            <a:ext cx="7276549" cy="49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0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02" name="Google Shape;802;p30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03" name="Google Shape;803;p30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04" name="Google Shape;804;p30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05" name="Google Shape;805;p30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06" name="Google Shape;806;p30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Damage Scale (RDS)</a:t>
            </a:r>
            <a:endParaRPr/>
          </a:p>
        </p:txBody>
      </p:sp>
      <p:pic>
        <p:nvPicPr>
          <p:cNvPr id="807" name="Google Shape;807;p30"/>
          <p:cNvPicPr preferRelativeResize="0"/>
          <p:nvPr/>
        </p:nvPicPr>
        <p:blipFill rotWithShape="1">
          <a:blip r:embed="rId3">
            <a:alphaModFix/>
          </a:blip>
          <a:srcRect b="0" l="25703" r="18430" t="0"/>
          <a:stretch/>
        </p:blipFill>
        <p:spPr>
          <a:xfrm>
            <a:off x="2565462" y="3064875"/>
            <a:ext cx="2103125" cy="2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0"/>
          <p:cNvPicPr preferRelativeResize="0"/>
          <p:nvPr/>
        </p:nvPicPr>
        <p:blipFill rotWithShape="1">
          <a:blip r:embed="rId4">
            <a:alphaModFix/>
          </a:blip>
          <a:srcRect b="0" l="7407" r="0" t="0"/>
          <a:stretch/>
        </p:blipFill>
        <p:spPr>
          <a:xfrm>
            <a:off x="270925" y="3064875"/>
            <a:ext cx="2103100" cy="2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0"/>
          <p:cNvPicPr preferRelativeResize="0"/>
          <p:nvPr/>
        </p:nvPicPr>
        <p:blipFill rotWithShape="1">
          <a:blip r:embed="rId5">
            <a:alphaModFix/>
          </a:blip>
          <a:srcRect b="49" l="9895" r="15477" t="0"/>
          <a:stretch/>
        </p:blipFill>
        <p:spPr>
          <a:xfrm>
            <a:off x="5028275" y="3065450"/>
            <a:ext cx="2103125" cy="2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0"/>
          <p:cNvPicPr preferRelativeResize="0"/>
          <p:nvPr/>
        </p:nvPicPr>
        <p:blipFill rotWithShape="1">
          <a:blip r:embed="rId6">
            <a:alphaModFix/>
          </a:blip>
          <a:srcRect b="0" l="23130" r="9979" t="0"/>
          <a:stretch/>
        </p:blipFill>
        <p:spPr>
          <a:xfrm>
            <a:off x="7441488" y="3064875"/>
            <a:ext cx="2103125" cy="2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0"/>
          <p:cNvPicPr preferRelativeResize="0"/>
          <p:nvPr/>
        </p:nvPicPr>
        <p:blipFill rotWithShape="1">
          <a:blip r:embed="rId7">
            <a:alphaModFix/>
          </a:blip>
          <a:srcRect b="0" l="41520" r="0" t="0"/>
          <a:stretch/>
        </p:blipFill>
        <p:spPr>
          <a:xfrm>
            <a:off x="9854700" y="3064875"/>
            <a:ext cx="2103101" cy="2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